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-115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2144E-D4A6-4AC6-A110-8CDEA57F6B1A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7A426-9252-43C7-9DFB-BA9B42B179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7A426-9252-43C7-9DFB-BA9B42B1799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00200"/>
            <a:ext cx="8305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(PROGRAMME)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SESSION: 2017-2018</a:t>
            </a:r>
            <a:b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SUBJECT: EDUCATION</a:t>
            </a:r>
            <a:b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COURSE TITLE: PRINCIPLES OF EDUCATION</a:t>
            </a:r>
            <a:b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COURSE CODE: AP/EDN/101/C-1A</a:t>
            </a:r>
            <a:b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FORMS OF EDUCATION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228600"/>
            <a:ext cx="1230225" cy="12262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28600"/>
            <a:ext cx="4267200" cy="609600"/>
          </a:xfrm>
        </p:spPr>
        <p:txBody>
          <a:bodyPr>
            <a:normAutofit fontScale="90000"/>
          </a:bodyPr>
          <a:lstStyle/>
          <a:p>
            <a:r>
              <a:rPr lang="en-US" u="sng" spc="600" dirty="0" smtClean="0">
                <a:latin typeface="Bernard MT Condensed" pitchFamily="18" charset="0"/>
              </a:rPr>
              <a:t>EDUCATION</a:t>
            </a:r>
            <a:endParaRPr lang="en-IN" u="sng" spc="600" dirty="0">
              <a:latin typeface="Bernard MT Condense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3124200"/>
            <a:ext cx="3124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b="1" i="1" dirty="0" smtClean="0">
                <a:latin typeface="Trebuchet MS" pitchFamily="34" charset="0"/>
              </a:rPr>
              <a:t>Formal Education.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b="1" i="1" dirty="0" smtClean="0">
                <a:latin typeface="Trebuchet MS" pitchFamily="34" charset="0"/>
              </a:rPr>
              <a:t>Informal Education.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b="1" i="1" dirty="0" smtClean="0">
                <a:latin typeface="Trebuchet MS" pitchFamily="34" charset="0"/>
              </a:rPr>
              <a:t>Non-formal Education.</a:t>
            </a:r>
            <a:endParaRPr lang="en-IN" b="1" i="1" dirty="0">
              <a:latin typeface="Trebuchet MS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066800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000" u="sng" dirty="0" smtClean="0">
                <a:latin typeface="Trebuchet MS" pitchFamily="34" charset="0"/>
              </a:rPr>
              <a:t>Definition of Education-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According to Britannica, </a:t>
            </a:r>
            <a:r>
              <a:rPr lang="en-IN" sz="2000" i="1" dirty="0" smtClean="0"/>
              <a:t>Education is a discipline that is concerned with methods of teaching and learning in schools or school-like environments</a:t>
            </a:r>
            <a:r>
              <a:rPr lang="en-IN" sz="2000" dirty="0" smtClean="0"/>
              <a:t>. There are 3 (three</a:t>
            </a:r>
            <a:r>
              <a:rPr lang="en-IN" sz="2000" smtClean="0"/>
              <a:t>) types/Forms of </a:t>
            </a:r>
            <a:r>
              <a:rPr lang="en-IN" sz="2000" dirty="0" smtClean="0"/>
              <a:t>Education. These are-</a:t>
            </a:r>
            <a:endParaRPr lang="en-IN" b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09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strike="noStrike" kern="1200" cap="none" spc="6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FORMAL EDUCATION</a:t>
            </a:r>
            <a:endParaRPr kumimoji="0" lang="en-IN" sz="4400" b="0" i="0" strike="noStrike" kern="1200" cap="none" spc="6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685800"/>
            <a:ext cx="5029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914400"/>
            <a:ext cx="39837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smtClean="0">
                <a:latin typeface="Bookman Old Style" pitchFamily="18" charset="0"/>
              </a:rPr>
              <a:t>What is Formal Education</a:t>
            </a:r>
            <a:r>
              <a:rPr lang="en-US" sz="2200" dirty="0" smtClean="0">
                <a:latin typeface="Bookman Old Style" pitchFamily="18" charset="0"/>
              </a:rPr>
              <a:t>?</a:t>
            </a:r>
            <a:endParaRPr lang="en-IN" sz="2200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4478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 smtClean="0">
                <a:latin typeface="Bookman Old Style" pitchFamily="18" charset="0"/>
              </a:rPr>
              <a:t>	</a:t>
            </a:r>
            <a:r>
              <a:rPr lang="en-IN" i="1" dirty="0" smtClean="0">
                <a:latin typeface="Bookman Old Style" pitchFamily="18" charset="0"/>
              </a:rPr>
              <a:t>Formal education is an organized and regulated system of education. Formal Education system follows a particular Curriculum, taught in Schools, Colleges, Universities and other official institutions either in person or through e-learning platforms &amp; after completion of a course a degrees  or Certificates are provided to the students.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3048000"/>
            <a:ext cx="53623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smtClean="0">
                <a:latin typeface="Bookman Old Style" pitchFamily="18" charset="0"/>
              </a:rPr>
              <a:t>Characteristics of Formal Education:</a:t>
            </a:r>
            <a:endParaRPr lang="en-IN" sz="2200" u="sng" dirty="0">
              <a:latin typeface="Bookman Old Style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3657600"/>
          <a:ext cx="8534400" cy="2415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b="0" dirty="0" smtClean="0">
                          <a:latin typeface="Bookman Old Style" pitchFamily="18" charset="0"/>
                        </a:rPr>
                        <a:t>A structurally specific curriculum.</a:t>
                      </a:r>
                      <a:endParaRPr lang="en-IN" b="0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b="0" dirty="0" smtClean="0">
                          <a:latin typeface="Bookman Old Style" pitchFamily="18" charset="0"/>
                        </a:rPr>
                        <a:t>Time-bound courses.</a:t>
                      </a:r>
                      <a:endParaRPr lang="en-IN" b="0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Involves scheduled fees.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Certified teachers with authority to teach the curriculum.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Attendance-oriented programs.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An evaluation criterion (grading system)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Learning delivered face-to-face and online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Includes assessments and accreditations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09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strike="noStrike" kern="1200" cap="none" spc="6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INFORMAL EDUCATION</a:t>
            </a:r>
            <a:endParaRPr kumimoji="0" lang="en-IN" sz="4400" b="0" i="0" strike="noStrike" kern="1200" cap="none" spc="6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828800" y="685800"/>
            <a:ext cx="5410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914400"/>
            <a:ext cx="41745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smtClean="0">
                <a:latin typeface="Bookman Old Style" pitchFamily="18" charset="0"/>
              </a:rPr>
              <a:t>What is Informal Education</a:t>
            </a:r>
            <a:r>
              <a:rPr lang="en-US" sz="2200" dirty="0" smtClean="0">
                <a:latin typeface="Bookman Old Style" pitchFamily="18" charset="0"/>
              </a:rPr>
              <a:t>?</a:t>
            </a:r>
            <a:endParaRPr lang="en-IN" sz="2200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8763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i="1" dirty="0" smtClean="0">
                <a:latin typeface="Trebuchet MS" pitchFamily="34" charset="0"/>
              </a:rPr>
              <a:t>	Informal Education occur outside of a traditional lecture or school based learning systems</a:t>
            </a:r>
            <a:r>
              <a:rPr lang="en-IN" dirty="0" smtClean="0">
                <a:latin typeface="Trebuchet MS" pitchFamily="34" charset="0"/>
              </a:rPr>
              <a:t>. </a:t>
            </a:r>
            <a:r>
              <a:rPr lang="en-IN" i="1" dirty="0" smtClean="0">
                <a:latin typeface="Trebuchet MS" pitchFamily="34" charset="0"/>
              </a:rPr>
              <a:t>Informal learning is involuntary and an inescapable part of daily life. This education system doesn’t follow any specific structure of system. informal learning can happen while watching a video on social media, chatting with a colleague, or reading an article you find online.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048000"/>
            <a:ext cx="54681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smtClean="0">
                <a:latin typeface="Bookman Old Style" pitchFamily="18" charset="0"/>
              </a:rPr>
              <a:t>Characteristics of Informal Education:</a:t>
            </a:r>
            <a:endParaRPr lang="en-IN" sz="2200" u="sng" dirty="0">
              <a:latin typeface="Bookman Old Style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3657600"/>
          <a:ext cx="8534400" cy="25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b="0" dirty="0" smtClean="0">
                          <a:latin typeface="Bookman Old Style" pitchFamily="18" charset="0"/>
                        </a:rPr>
                        <a:t>A unplanned education system.</a:t>
                      </a:r>
                      <a:endParaRPr lang="en-IN" b="0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b="0" dirty="0" smtClean="0">
                          <a:latin typeface="Bookman Old Style" pitchFamily="18" charset="0"/>
                        </a:rPr>
                        <a:t>No time limit.</a:t>
                      </a:r>
                      <a:endParaRPr lang="en-IN" b="0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curriculum.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</a:t>
                      </a:r>
                      <a:r>
                        <a:rPr lang="en-IN" sz="1800" b="0" kern="1200" baseline="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Certified teachers required.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Self directed education</a:t>
                      </a:r>
                      <a:r>
                        <a:rPr lang="en-IN" sz="1800" b="0" kern="1200" baseline="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system</a:t>
                      </a: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evaluation criterion (grading system)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formal assessment or recognition.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earning happens spontaneously through research, discussions, and online resources.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09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strike="noStrike" kern="1200" cap="none" spc="6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NON-FORMAL EDUCATION</a:t>
            </a:r>
            <a:endParaRPr kumimoji="0" lang="en-IN" sz="4400" b="0" i="0" strike="noStrike" kern="1200" cap="none" spc="6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524000" y="685800"/>
            <a:ext cx="6019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838200"/>
            <a:ext cx="45352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smtClean="0">
                <a:latin typeface="Bookman Old Style" pitchFamily="18" charset="0"/>
              </a:rPr>
              <a:t>What is Non-formal Education</a:t>
            </a:r>
            <a:r>
              <a:rPr lang="en-US" sz="2200" dirty="0" smtClean="0">
                <a:latin typeface="Bookman Old Style" pitchFamily="18" charset="0"/>
              </a:rPr>
              <a:t>?</a:t>
            </a:r>
            <a:endParaRPr lang="en-IN" sz="2200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29540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i="1" dirty="0" smtClean="0">
                <a:latin typeface="Trebuchet MS" pitchFamily="34" charset="0"/>
              </a:rPr>
              <a:t>	Non-formal learning takes place outside formal learning environments but within some kind of organisational framework. It needs not follow a formal syllabus or be governed by external accreditation and assessment. Non-formal learning typically takes place in community settings: swimming classes for small children, sports clubs of various kinds for all ages, reading groups, debating societies, amateur choirs and orchestras, and so on.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048000"/>
            <a:ext cx="5851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smtClean="0">
                <a:latin typeface="Bookman Old Style" pitchFamily="18" charset="0"/>
              </a:rPr>
              <a:t>Characteristics of Non-formal Education:</a:t>
            </a:r>
            <a:endParaRPr lang="en-IN" sz="2200" u="sng" dirty="0">
              <a:latin typeface="Bookman Old Style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3657600"/>
          <a:ext cx="8534400" cy="2415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b="0" dirty="0" smtClean="0">
                          <a:latin typeface="Bookman Old Style" pitchFamily="18" charset="0"/>
                        </a:rPr>
                        <a:t>No age bar.</a:t>
                      </a:r>
                      <a:endParaRPr lang="en-IN" b="0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b="0" dirty="0" smtClean="0">
                          <a:latin typeface="Bookman Old Style" pitchFamily="18" charset="0"/>
                        </a:rPr>
                        <a:t>It involves learning of professional skills.</a:t>
                      </a:r>
                      <a:endParaRPr lang="en-IN" b="0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Part time or full</a:t>
                      </a:r>
                      <a:r>
                        <a:rPr lang="en-IN" sz="1800" b="0" kern="1200" baseline="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time course</a:t>
                      </a: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Classroom.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One can earn &amp; learn together.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It is practical and vocational education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formal assessment or recognition.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IN" sz="1800" b="0" kern="1200" dirty="0" smtClean="0">
                          <a:solidFill>
                            <a:schemeClr val="lt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Fees or certificates may or may not be necessary.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2133600"/>
            <a:ext cx="40385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229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EDUCATION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</dc:title>
  <dc:creator>user</dc:creator>
  <cp:lastModifiedBy>Akinchan</cp:lastModifiedBy>
  <cp:revision>11</cp:revision>
  <dcterms:created xsi:type="dcterms:W3CDTF">2006-08-16T00:00:00Z</dcterms:created>
  <dcterms:modified xsi:type="dcterms:W3CDTF">2024-06-18T12:07:48Z</dcterms:modified>
</cp:coreProperties>
</file>